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1"/>
  </p:handoutMasterIdLst>
  <p:sldIdLst>
    <p:sldId id="279" r:id="rId2"/>
    <p:sldId id="305" r:id="rId3"/>
    <p:sldId id="272" r:id="rId4"/>
    <p:sldId id="303" r:id="rId5"/>
    <p:sldId id="274" r:id="rId6"/>
    <p:sldId id="283" r:id="rId7"/>
    <p:sldId id="282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306" r:id="rId19"/>
    <p:sldId id="294" r:id="rId20"/>
    <p:sldId id="295" r:id="rId21"/>
    <p:sldId id="296" r:id="rId22"/>
    <p:sldId id="302" r:id="rId23"/>
    <p:sldId id="297" r:id="rId24"/>
    <p:sldId id="299" r:id="rId25"/>
    <p:sldId id="300" r:id="rId26"/>
    <p:sldId id="304" r:id="rId27"/>
    <p:sldId id="271" r:id="rId28"/>
    <p:sldId id="256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21-07-2023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png"/><Relationship Id="rId18" Type="http://schemas.openxmlformats.org/officeDocument/2006/relationships/image" Target="../media/image57.png"/><Relationship Id="rId3" Type="http://schemas.openxmlformats.org/officeDocument/2006/relationships/image" Target="../media/image49.png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image" Target="../media/image8.png"/><Relationship Id="rId17" Type="http://schemas.openxmlformats.org/officeDocument/2006/relationships/image" Target="../media/image56.png"/><Relationship Id="rId2" Type="http://schemas.openxmlformats.org/officeDocument/2006/relationships/image" Target="../media/image48.png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10.png"/><Relationship Id="rId5" Type="http://schemas.openxmlformats.org/officeDocument/2006/relationships/image" Target="../media/image50.png"/><Relationship Id="rId15" Type="http://schemas.openxmlformats.org/officeDocument/2006/relationships/image" Target="../media/image3.png"/><Relationship Id="rId23" Type="http://schemas.openxmlformats.org/officeDocument/2006/relationships/image" Target="../media/image15.png"/><Relationship Id="rId10" Type="http://schemas.openxmlformats.org/officeDocument/2006/relationships/image" Target="../media/image2.png"/><Relationship Id="rId19" Type="http://schemas.openxmlformats.org/officeDocument/2006/relationships/image" Target="../media/image58.png"/><Relationship Id="rId4" Type="http://schemas.openxmlformats.org/officeDocument/2006/relationships/image" Target="../media/image4.png"/><Relationship Id="rId9" Type="http://schemas.openxmlformats.org/officeDocument/2006/relationships/image" Target="../media/image54.png"/><Relationship Id="rId14" Type="http://schemas.openxmlformats.org/officeDocument/2006/relationships/image" Target="../media/image6.png"/><Relationship Id="rId22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4533" y="3230530"/>
            <a:ext cx="10887958" cy="823912"/>
          </a:xfrm>
        </p:spPr>
        <p:txBody>
          <a:bodyPr/>
          <a:lstStyle/>
          <a:p>
            <a:r>
              <a:rPr lang="en-US" sz="6000" dirty="0"/>
              <a:t>Walmart Stock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5E6B2-F9F0-4A2E-B15F-A481B336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244" y="-179110"/>
            <a:ext cx="2779511" cy="272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ECC82-4D6E-48D3-8443-C12D12C28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16" y="2280010"/>
            <a:ext cx="1812967" cy="906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15A39-B60B-48CA-AD37-64B3CF5B5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33" y="-182888"/>
            <a:ext cx="1665401" cy="1110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A2794-5826-44EB-9CB7-4C044FB88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78" y="1066082"/>
            <a:ext cx="1445443" cy="370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35D307-E42A-4559-8BC7-0EF9FD3D8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436" y="5608064"/>
            <a:ext cx="1611526" cy="906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03B0C-84C9-4975-A7D4-A68B9C022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78" y="3099844"/>
            <a:ext cx="1267124" cy="658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BE27D-5833-4BE8-8B46-A2CC24FA5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656" y="3801006"/>
            <a:ext cx="1302405" cy="855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E7E06-AB13-4D96-8B99-109DCA1655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33" y="5059112"/>
            <a:ext cx="1359725" cy="906484"/>
          </a:xfrm>
          <a:prstGeom prst="rect">
            <a:avLst/>
          </a:prstGeom>
          <a:ln>
            <a:noFill/>
          </a:ln>
        </p:spPr>
      </p:pic>
      <p:pic>
        <p:nvPicPr>
          <p:cNvPr id="16" name="Picture 2" descr="What is HDFS? A Complete Guide | Intellipaat">
            <a:extLst>
              <a:ext uri="{FF2B5EF4-FFF2-40B4-BE49-F238E27FC236}">
                <a16:creationId xmlns:a16="http://schemas.microsoft.com/office/drawing/2014/main" id="{F2FADE60-7D37-4E30-B890-1ACC4987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097" y="1565605"/>
            <a:ext cx="1499524" cy="70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pache Spark Streaming — ThirdEye Data">
            <a:extLst>
              <a:ext uri="{FF2B5EF4-FFF2-40B4-BE49-F238E27FC236}">
                <a16:creationId xmlns:a16="http://schemas.microsoft.com/office/drawing/2014/main" id="{A4229AE4-4AA5-4330-B516-EA3A82F99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033" y="4527676"/>
            <a:ext cx="1342319" cy="82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484C0E-B682-457E-8DE9-0CDD7D6663A5}"/>
              </a:ext>
            </a:extLst>
          </p:cNvPr>
          <p:cNvSpPr txBox="1"/>
          <p:nvPr/>
        </p:nvSpPr>
        <p:spPr>
          <a:xfrm>
            <a:off x="8619165" y="5059112"/>
            <a:ext cx="1630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 SemiConden" panose="020B0502040204020203" pitchFamily="34" charset="0"/>
              </a:rPr>
              <a:t>Presented By:</a:t>
            </a:r>
          </a:p>
          <a:p>
            <a:r>
              <a:rPr lang="en-US" dirty="0">
                <a:latin typeface="Bahnschrift SemiBold SemiConden" panose="020B0502040204020203" pitchFamily="34" charset="0"/>
              </a:rPr>
              <a:t>Shubham </a:t>
            </a:r>
          </a:p>
          <a:p>
            <a:r>
              <a:rPr lang="en-US" dirty="0">
                <a:latin typeface="Bahnschrift SemiBold SemiConden" panose="020B0502040204020203" pitchFamily="34" charset="0"/>
              </a:rPr>
              <a:t>Sai </a:t>
            </a:r>
            <a:r>
              <a:rPr lang="en-US" dirty="0" err="1">
                <a:latin typeface="Bahnschrift SemiBold SemiConden" panose="020B0502040204020203" pitchFamily="34" charset="0"/>
              </a:rPr>
              <a:t>Charan</a:t>
            </a:r>
            <a:endParaRPr lang="en-US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Akhil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53D53-4FE5-4B5D-95CD-81C0B5C07BE9}"/>
              </a:ext>
            </a:extLst>
          </p:cNvPr>
          <p:cNvSpPr txBox="1"/>
          <p:nvPr/>
        </p:nvSpPr>
        <p:spPr>
          <a:xfrm>
            <a:off x="339366" y="5319265"/>
            <a:ext cx="241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 SemiConden" panose="020B0502040204020203" pitchFamily="34" charset="0"/>
              </a:rPr>
              <a:t>Guided by:</a:t>
            </a:r>
          </a:p>
          <a:p>
            <a:r>
              <a:rPr lang="en-US" dirty="0">
                <a:latin typeface="Bahnschrift SemiBold SemiConden" panose="020B0502040204020203" pitchFamily="34" charset="0"/>
              </a:rPr>
              <a:t>DE Expert Venkat Sir</a:t>
            </a:r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11F618-76E2-4082-A0B5-6753DA49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33" y="9100"/>
            <a:ext cx="1812967" cy="9064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8A8A49-F2A2-4584-8FB0-5EFEE047E029}"/>
              </a:ext>
            </a:extLst>
          </p:cNvPr>
          <p:cNvSpPr/>
          <p:nvPr/>
        </p:nvSpPr>
        <p:spPr>
          <a:xfrm>
            <a:off x="1771899" y="1013869"/>
            <a:ext cx="6702797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------&gt;</a:t>
            </a:r>
            <a:r>
              <a:rPr lang="en-US" sz="2400" dirty="0">
                <a:solidFill>
                  <a:schemeClr val="accent1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Transferring output data to external table</a:t>
            </a:r>
            <a:r>
              <a:rPr lang="en-US" sz="2400" dirty="0">
                <a:solidFill>
                  <a:schemeClr val="accent1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 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B6B00-E6FA-4D8F-AA8B-24A46D123B3F}"/>
              </a:ext>
            </a:extLst>
          </p:cNvPr>
          <p:cNvSpPr/>
          <p:nvPr/>
        </p:nvSpPr>
        <p:spPr>
          <a:xfrm>
            <a:off x="1662781" y="1550466"/>
            <a:ext cx="10130149" cy="1905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hive&gt; insert overwrite table Que1                                                                                                         SELECT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stock_name,date,percentage_change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                                                                                           FROM (select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stock_name,date,percentage_change,row_number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() over(Partition by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order by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percentage_change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desc) as rank                                                                                                      FROM (select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Stock_name,date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,((close-open)/open)*100 as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percentage_change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from Stock) as s1) as s2 where rank&lt;=3;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FDA34D-673E-4889-BE59-75C826DD98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81" y="3501898"/>
            <a:ext cx="6811915" cy="14471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F6A7EE-298B-4776-9FC3-BF58432A5707}"/>
              </a:ext>
            </a:extLst>
          </p:cNvPr>
          <p:cNvSpPr/>
          <p:nvPr/>
        </p:nvSpPr>
        <p:spPr>
          <a:xfrm>
            <a:off x="1662781" y="5098934"/>
            <a:ext cx="6229911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------&gt;</a:t>
            </a:r>
            <a:r>
              <a:rPr lang="en-US" sz="2400" dirty="0">
                <a:solidFill>
                  <a:schemeClr val="accent1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MySQL table created (client database) 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0399AB-16C4-43E5-B3E7-1AB0BD0ED8F3}"/>
              </a:ext>
            </a:extLst>
          </p:cNvPr>
          <p:cNvSpPr/>
          <p:nvPr/>
        </p:nvSpPr>
        <p:spPr>
          <a:xfrm>
            <a:off x="1662781" y="5710463"/>
            <a:ext cx="9743652" cy="38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mysql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&gt; create table Que1(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varchar(20),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Stock_date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date,Percentage_change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float);     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5345CC-F64A-453C-AFFB-CEB2144D1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529" y="4450332"/>
            <a:ext cx="1665401" cy="11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3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8A8A49-F2A2-4584-8FB0-5EFEE047E029}"/>
              </a:ext>
            </a:extLst>
          </p:cNvPr>
          <p:cNvSpPr/>
          <p:nvPr/>
        </p:nvSpPr>
        <p:spPr>
          <a:xfrm>
            <a:off x="1771899" y="1013869"/>
            <a:ext cx="7496796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------&gt;</a:t>
            </a:r>
            <a:r>
              <a:rPr lang="en-US" sz="2400" dirty="0">
                <a:solidFill>
                  <a:schemeClr val="accent1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Sqoop command to transfer o/p table to MySQL</a:t>
            </a:r>
            <a:r>
              <a:rPr lang="en-US" sz="2400" dirty="0">
                <a:solidFill>
                  <a:schemeClr val="accent1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 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F6A7EE-298B-4776-9FC3-BF58432A5707}"/>
              </a:ext>
            </a:extLst>
          </p:cNvPr>
          <p:cNvSpPr/>
          <p:nvPr/>
        </p:nvSpPr>
        <p:spPr>
          <a:xfrm>
            <a:off x="1771899" y="2660992"/>
            <a:ext cx="3521157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------&gt;</a:t>
            </a:r>
            <a:r>
              <a:rPr lang="en-US" sz="2400" dirty="0">
                <a:solidFill>
                  <a:schemeClr val="accent1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Final output data  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4A732-372C-4183-AB7E-B21333626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599" y="3277967"/>
            <a:ext cx="1665401" cy="11102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7C4EFF-600C-4EAB-88FC-D5A61A218D27}"/>
              </a:ext>
            </a:extLst>
          </p:cNvPr>
          <p:cNvSpPr/>
          <p:nvPr/>
        </p:nvSpPr>
        <p:spPr>
          <a:xfrm>
            <a:off x="1771899" y="1572865"/>
            <a:ext cx="8574728" cy="991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cloudera@quickstart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~]$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sqoop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export --connect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jdbc:mysql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://localhost:3306/project --username root --password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cloudera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--table Que1 --export-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dir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/user/hive/warehouse/Que1/result.txt/000000_0 --input-fields-terminated-by ','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9AAAD-5687-4B17-B201-97FD05747F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99" y="3277967"/>
            <a:ext cx="4928353" cy="32548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157A75-605B-412A-89EA-4B7832C58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599" y="346682"/>
            <a:ext cx="1445443" cy="3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13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11F618-76E2-4082-A0B5-6753DA49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33" y="9100"/>
            <a:ext cx="1812967" cy="90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4A732-372C-4183-AB7E-B21333626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" y="5185926"/>
            <a:ext cx="1665401" cy="11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7DB72-C001-480D-87B6-9B634A5ADEE2}"/>
              </a:ext>
            </a:extLst>
          </p:cNvPr>
          <p:cNvSpPr/>
          <p:nvPr/>
        </p:nvSpPr>
        <p:spPr>
          <a:xfrm>
            <a:off x="908114" y="1049574"/>
            <a:ext cx="11092207" cy="38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write a Hive query to identify the dates where Low is less than average month low for every stock.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FDCD4-C739-4A3C-AADE-38F4F9634796}"/>
              </a:ext>
            </a:extLst>
          </p:cNvPr>
          <p:cNvSpPr/>
          <p:nvPr/>
        </p:nvSpPr>
        <p:spPr>
          <a:xfrm>
            <a:off x="908113" y="1820167"/>
            <a:ext cx="6953841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SELECT 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stock_name,date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FROM (select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stock_name,date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low,avg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(low) over(partition by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stock_name,year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(date),month(date)) as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avg_monthly_low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FROM stock) as s1 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WHERE low&lt;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avg_monthly_low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8E0EC9-AC9F-4999-AA86-AC7EA8E8CF6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67" y="1565335"/>
            <a:ext cx="3892254" cy="482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3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11F618-76E2-4082-A0B5-6753DA49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33" y="9100"/>
            <a:ext cx="1812967" cy="90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4A732-372C-4183-AB7E-B21333626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" y="5402742"/>
            <a:ext cx="1665401" cy="11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7DB72-C001-480D-87B6-9B634A5ADEE2}"/>
              </a:ext>
            </a:extLst>
          </p:cNvPr>
          <p:cNvSpPr/>
          <p:nvPr/>
        </p:nvSpPr>
        <p:spPr>
          <a:xfrm>
            <a:off x="908114" y="1049574"/>
            <a:ext cx="11092207" cy="68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Write a Hive query to find the date with the longest consecutive streak of increasing closing prices for every stock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FDCD4-C739-4A3C-AADE-38F4F9634796}"/>
              </a:ext>
            </a:extLst>
          </p:cNvPr>
          <p:cNvSpPr/>
          <p:nvPr/>
        </p:nvSpPr>
        <p:spPr>
          <a:xfrm>
            <a:off x="908113" y="1820167"/>
            <a:ext cx="6953841" cy="36933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streak_date</a:t>
            </a:r>
            <a:endParaRPr lang="en-US" dirty="0">
              <a:solidFill>
                <a:srgbClr val="595959"/>
              </a:solidFill>
              <a:latin typeface="Constantia" panose="02030602050306030303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FROM (SELECT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streak_date,ROW_NUMBER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() OVER (PARTITION BY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ORDER BY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streak_length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DESC) AS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rn</a:t>
            </a:r>
            <a:endParaRPr lang="en-US" dirty="0">
              <a:solidFill>
                <a:srgbClr val="595959"/>
              </a:solidFill>
              <a:latin typeface="Constantia" panose="02030602050306030303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FROM (SELECT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, date,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close,SUM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is_increasing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) OVER (PARTITION BY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, grp ORDER BY date) AS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streak_length,FIRST_VALUE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(date) OVER (PARTITION BY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, grp ORDER BY date) AS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streak_date</a:t>
            </a:r>
            <a:endParaRPr lang="en-US" dirty="0">
              <a:solidFill>
                <a:srgbClr val="595959"/>
              </a:solidFill>
              <a:latin typeface="Constantia" panose="02030602050306030303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FROM (SELECT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, date,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close,CASE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WHEN LAG(close, 1) OVER (PARTITION BY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ORDER BY date) &lt; close THEN 1 ELSE 0 END AS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is_increasing,DATE_SUB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(date, ROW_NUMBER() OVER (PARTITION BY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ORDER BY date)) AS grp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FROM Stock) as sub) as sub2) as sub3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WHERE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rn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= 1;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3BC092-A682-466D-8645-A2703E53B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50" y="1820167"/>
            <a:ext cx="3976276" cy="21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86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11F618-76E2-4082-A0B5-6753DA49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33" y="9100"/>
            <a:ext cx="1812967" cy="90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4A732-372C-4183-AB7E-B21333626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" y="5402742"/>
            <a:ext cx="1665401" cy="11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7DB72-C001-480D-87B6-9B634A5ADEE2}"/>
              </a:ext>
            </a:extLst>
          </p:cNvPr>
          <p:cNvSpPr/>
          <p:nvPr/>
        </p:nvSpPr>
        <p:spPr>
          <a:xfrm>
            <a:off x="908114" y="1049574"/>
            <a:ext cx="11092207" cy="68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write a Hive query to find the dates where AAL open price is higher than AAOI open price OR AAL volume greater than AMBD (write your query in an </a:t>
            </a:r>
            <a:r>
              <a:rPr lang="en-US" b="1" dirty="0" err="1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optimised</a:t>
            </a: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FDCD4-C739-4A3C-AADE-38F4F9634796}"/>
              </a:ext>
            </a:extLst>
          </p:cNvPr>
          <p:cNvSpPr/>
          <p:nvPr/>
        </p:nvSpPr>
        <p:spPr>
          <a:xfrm>
            <a:off x="908112" y="2008703"/>
            <a:ext cx="6953841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SELECT s1.date FROM Stock s1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JOIN Stock s2 ON s1.date = s2.date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JOIN Stock s3 ON s1.date = s3.date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WHERE (s1.stock_name = 'AAL' AND s1.open &gt; s2.open AND s2.stock_name = 'AAOI')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OR (s1.stock_name = 'AAL' AND s1.volume &gt; s3.volume AND s3.stock_name = 'AMBD')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7F4FE-058C-41E1-BED0-9D9AC71F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665" y="1870034"/>
            <a:ext cx="36766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0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11F618-76E2-4082-A0B5-6753DA49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33" y="9100"/>
            <a:ext cx="1812967" cy="90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4A732-372C-4183-AB7E-B21333626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" y="5402742"/>
            <a:ext cx="1665401" cy="11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7DB72-C001-480D-87B6-9B634A5ADEE2}"/>
              </a:ext>
            </a:extLst>
          </p:cNvPr>
          <p:cNvSpPr/>
          <p:nvPr/>
        </p:nvSpPr>
        <p:spPr>
          <a:xfrm>
            <a:off x="908114" y="1049574"/>
            <a:ext cx="11092207" cy="38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write a Hive query to calculate VH ratio(volume to hive ratio).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FDCD4-C739-4A3C-AADE-38F4F9634796}"/>
              </a:ext>
            </a:extLst>
          </p:cNvPr>
          <p:cNvSpPr/>
          <p:nvPr/>
        </p:nvSpPr>
        <p:spPr>
          <a:xfrm>
            <a:off x="908113" y="2008703"/>
            <a:ext cx="3786436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Stock_Name,Volume,High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, volume /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adjusted_close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AS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vh_ratio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FROM Stock;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5DE43E-3159-4606-BE04-C18FC71A8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653" y="1755485"/>
            <a:ext cx="42957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6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11F618-76E2-4082-A0B5-6753DA49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33" y="9100"/>
            <a:ext cx="1812967" cy="90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4A732-372C-4183-AB7E-B21333626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" y="5402742"/>
            <a:ext cx="1665401" cy="11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7DB72-C001-480D-87B6-9B634A5ADEE2}"/>
              </a:ext>
            </a:extLst>
          </p:cNvPr>
          <p:cNvSpPr/>
          <p:nvPr/>
        </p:nvSpPr>
        <p:spPr>
          <a:xfrm>
            <a:off x="908114" y="1049574"/>
            <a:ext cx="11092207" cy="68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Write a Hive query to find the dates where previous day close and current day open difference is greater than 0 for each stock.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FDCD4-C739-4A3C-AADE-38F4F9634796}"/>
              </a:ext>
            </a:extLst>
          </p:cNvPr>
          <p:cNvSpPr/>
          <p:nvPr/>
        </p:nvSpPr>
        <p:spPr>
          <a:xfrm>
            <a:off x="908113" y="2008703"/>
            <a:ext cx="4757396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, date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FROM (SELECT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date,lag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(close,1) OVER (PARTITION BY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ORDER BY date) AS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prev_close,open</a:t>
            </a:r>
            <a:endParaRPr lang="en-US" dirty="0">
              <a:solidFill>
                <a:srgbClr val="595959"/>
              </a:solidFill>
              <a:latin typeface="Constantia" panose="02030602050306030303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FROM Stock) sub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WHERE (open -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prev_close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) &gt; 0;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9F73D-2702-4A6D-92F8-C1EF085DE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669" y="1629118"/>
            <a:ext cx="37433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7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11F618-76E2-4082-A0B5-6753DA49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33" y="9100"/>
            <a:ext cx="1812967" cy="90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4A732-372C-4183-AB7E-B21333626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" y="5402742"/>
            <a:ext cx="1665401" cy="11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7DB72-C001-480D-87B6-9B634A5ADEE2}"/>
              </a:ext>
            </a:extLst>
          </p:cNvPr>
          <p:cNvSpPr/>
          <p:nvPr/>
        </p:nvSpPr>
        <p:spPr>
          <a:xfrm>
            <a:off x="908114" y="1049574"/>
            <a:ext cx="11092207" cy="38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Find median of volume for ABIO.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FDCD4-C739-4A3C-AADE-38F4F9634796}"/>
              </a:ext>
            </a:extLst>
          </p:cNvPr>
          <p:cNvSpPr/>
          <p:nvPr/>
        </p:nvSpPr>
        <p:spPr>
          <a:xfrm>
            <a:off x="908112" y="2008703"/>
            <a:ext cx="5304151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SELECT percentile(volume, 0.5) AS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median_volume</a:t>
            </a:r>
            <a:endParaRPr lang="en-US" dirty="0">
              <a:solidFill>
                <a:srgbClr val="595959"/>
              </a:solidFill>
              <a:latin typeface="Constantia" panose="02030602050306030303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FROM Stock</a:t>
            </a:r>
          </a:p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WHERE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= 'ABIO';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C27336-A8B5-435A-AC9A-035F81427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952" y="1952491"/>
            <a:ext cx="3305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40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E93308-3390-4819-A5AD-DF32784C4E40}"/>
              </a:ext>
            </a:extLst>
          </p:cNvPr>
          <p:cNvSpPr txBox="1"/>
          <p:nvPr/>
        </p:nvSpPr>
        <p:spPr>
          <a:xfrm>
            <a:off x="2991852" y="748984"/>
            <a:ext cx="634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Data Engineering Solution Architecture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A7A06-0DA7-4501-918D-D1F2AC74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60" y="1248974"/>
            <a:ext cx="10787916" cy="4982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78FE4-37BE-4BB8-A279-DD45B0E5DE56}"/>
              </a:ext>
            </a:extLst>
          </p:cNvPr>
          <p:cNvSpPr txBox="1"/>
          <p:nvPr/>
        </p:nvSpPr>
        <p:spPr>
          <a:xfrm>
            <a:off x="7113070" y="2535108"/>
            <a:ext cx="205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highlight>
                  <a:srgbClr val="FFFF00"/>
                </a:highlight>
              </a:rPr>
              <a:t>Batch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FF21C-3E32-42F5-B6A1-68FFC804E600}"/>
              </a:ext>
            </a:extLst>
          </p:cNvPr>
          <p:cNvSpPr txBox="1"/>
          <p:nvPr/>
        </p:nvSpPr>
        <p:spPr>
          <a:xfrm>
            <a:off x="7130716" y="3235925"/>
            <a:ext cx="205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highlight>
                  <a:srgbClr val="FFFF00"/>
                </a:highlight>
              </a:rPr>
              <a:t>Interactive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CC83D-E193-4A31-991D-3670D6C6FFD2}"/>
              </a:ext>
            </a:extLst>
          </p:cNvPr>
          <p:cNvSpPr txBox="1"/>
          <p:nvPr/>
        </p:nvSpPr>
        <p:spPr>
          <a:xfrm>
            <a:off x="7132322" y="4075158"/>
            <a:ext cx="205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highlight>
                  <a:srgbClr val="FFFF00"/>
                </a:highlight>
              </a:rPr>
              <a:t>Online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BB5C0-33C4-48F1-A902-644F0A727E5A}"/>
              </a:ext>
            </a:extLst>
          </p:cNvPr>
          <p:cNvSpPr txBox="1"/>
          <p:nvPr/>
        </p:nvSpPr>
        <p:spPr>
          <a:xfrm>
            <a:off x="4170948" y="5455137"/>
            <a:ext cx="2734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Spark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B5BC5-E32C-4159-95B7-5B70E02EF5F0}"/>
              </a:ext>
            </a:extLst>
          </p:cNvPr>
          <p:cNvSpPr txBox="1"/>
          <p:nvPr/>
        </p:nvSpPr>
        <p:spPr>
          <a:xfrm rot="910401">
            <a:off x="4706839" y="2835172"/>
            <a:ext cx="1632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Batch</a:t>
            </a:r>
            <a:r>
              <a:rPr lang="en-US" sz="1050" b="1" dirty="0"/>
              <a:t> </a:t>
            </a:r>
            <a:r>
              <a:rPr lang="en-US" sz="1050" i="1" dirty="0"/>
              <a:t>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A8CA3A-A1FE-47E6-AFFE-B427CE028061}"/>
              </a:ext>
            </a:extLst>
          </p:cNvPr>
          <p:cNvSpPr txBox="1"/>
          <p:nvPr/>
        </p:nvSpPr>
        <p:spPr>
          <a:xfrm rot="2108387" flipH="1">
            <a:off x="4326260" y="3528550"/>
            <a:ext cx="2736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Online</a:t>
            </a:r>
            <a:r>
              <a:rPr lang="en-US" sz="1100" b="1" dirty="0"/>
              <a:t> </a:t>
            </a:r>
            <a:r>
              <a:rPr lang="en-US" sz="1100" i="1" dirty="0"/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3105791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FD41856-716A-4CCC-A5A8-54F4D1C0813E}"/>
              </a:ext>
            </a:extLst>
          </p:cNvPr>
          <p:cNvSpPr txBox="1">
            <a:spLocks/>
          </p:cNvSpPr>
          <p:nvPr/>
        </p:nvSpPr>
        <p:spPr>
          <a:xfrm>
            <a:off x="4229245" y="588582"/>
            <a:ext cx="3733510" cy="595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200" b="1" dirty="0" err="1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r>
              <a:rPr lang="en-IN" sz="32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779C14-FABA-43BB-A7C4-9A27EE92889D}"/>
              </a:ext>
            </a:extLst>
          </p:cNvPr>
          <p:cNvSpPr/>
          <p:nvPr/>
        </p:nvSpPr>
        <p:spPr>
          <a:xfrm>
            <a:off x="2161881" y="1785363"/>
            <a:ext cx="7698556" cy="313932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IMPORT LIBRARIES –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dirty="0"/>
              <a:t>✓      import </a:t>
            </a:r>
            <a:r>
              <a:rPr lang="en-US" dirty="0" err="1"/>
              <a:t>findspark</a:t>
            </a:r>
            <a:endParaRPr lang="en-US" dirty="0"/>
          </a:p>
          <a:p>
            <a:r>
              <a:rPr lang="en-US" dirty="0"/>
              <a:t>✓      import </a:t>
            </a:r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✓      from </a:t>
            </a:r>
            <a:r>
              <a:rPr lang="en-US" dirty="0" err="1"/>
              <a:t>pyspark.sql</a:t>
            </a:r>
            <a:r>
              <a:rPr lang="en-US" dirty="0"/>
              <a:t> import </a:t>
            </a:r>
            <a:r>
              <a:rPr lang="en-US" dirty="0" err="1"/>
              <a:t>SparkSession</a:t>
            </a:r>
            <a:endParaRPr lang="en-US" dirty="0"/>
          </a:p>
          <a:p>
            <a:r>
              <a:rPr lang="en-US" dirty="0"/>
              <a:t>✓      from </a:t>
            </a:r>
            <a:r>
              <a:rPr lang="en-US" dirty="0" err="1"/>
              <a:t>pyspark.sql.functions</a:t>
            </a:r>
            <a:r>
              <a:rPr lang="en-US" dirty="0"/>
              <a:t> import *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READ DATAFILE</a:t>
            </a:r>
          </a:p>
          <a:p>
            <a:r>
              <a:rPr lang="en-US" dirty="0"/>
              <a:t>spark1 = </a:t>
            </a:r>
            <a:r>
              <a:rPr lang="en-US" dirty="0" err="1"/>
              <a:t>SparkSession.builder.appName</a:t>
            </a:r>
            <a:r>
              <a:rPr lang="en-US" dirty="0"/>
              <a:t>('</a:t>
            </a:r>
            <a:r>
              <a:rPr lang="en-US" dirty="0" err="1"/>
              <a:t>Walmart_project</a:t>
            </a:r>
            <a:r>
              <a:rPr lang="en-US" dirty="0"/>
              <a:t>').</a:t>
            </a:r>
            <a:r>
              <a:rPr lang="en-US" dirty="0" err="1"/>
              <a:t>getOrCreate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df=spark1.read.csv("walmart_stock.csv",</a:t>
            </a:r>
            <a:r>
              <a:rPr lang="en-US" dirty="0" err="1"/>
              <a:t>inferSchema</a:t>
            </a:r>
            <a:r>
              <a:rPr lang="en-US" dirty="0"/>
              <a:t>=</a:t>
            </a:r>
            <a:r>
              <a:rPr lang="en-US" dirty="0" err="1"/>
              <a:t>True,header</a:t>
            </a:r>
            <a:r>
              <a:rPr lang="en-US" dirty="0"/>
              <a:t>=True)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4494AB-2094-4292-8442-0E667AC96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92" y="205377"/>
            <a:ext cx="1884657" cy="97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2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28026-684E-42EF-AE8D-1009B9A89C23}"/>
              </a:ext>
            </a:extLst>
          </p:cNvPr>
          <p:cNvSpPr txBox="1"/>
          <p:nvPr/>
        </p:nvSpPr>
        <p:spPr>
          <a:xfrm>
            <a:off x="1230244" y="1182948"/>
            <a:ext cx="2728311" cy="47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Objective:-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7B3A75-F64B-4A6C-8ACA-A0CC49D66E9C}"/>
              </a:ext>
            </a:extLst>
          </p:cNvPr>
          <p:cNvSpPr/>
          <p:nvPr/>
        </p:nvSpPr>
        <p:spPr>
          <a:xfrm>
            <a:off x="1230244" y="1674674"/>
            <a:ext cx="106286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Build a End-to-End Data Engineering Pipeline to analyze the Stock Data using Big Data technologies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Identify Opportunities: Analyze historical stock trends to pinpoint potentially lucrative investment opportunities.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Manage Risk: Identify stocks with higher volatility and sensitivity to market changes to implement risk mitigation strategies.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96E6F4-6CAC-44EE-AFC0-1E80121C247D}"/>
              </a:ext>
            </a:extLst>
          </p:cNvPr>
          <p:cNvSpPr/>
          <p:nvPr/>
        </p:nvSpPr>
        <p:spPr>
          <a:xfrm>
            <a:off x="1230244" y="48149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Batch Processing     - Hive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Online Processing    - HBASE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Interactive Analysis  - Spark-SQL, </a:t>
            </a: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Streaming Analysis  - Spark Streaming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2E3A43-04BF-4599-A814-AE6E6936F4B3}"/>
              </a:ext>
            </a:extLst>
          </p:cNvPr>
          <p:cNvSpPr/>
          <p:nvPr/>
        </p:nvSpPr>
        <p:spPr>
          <a:xfrm>
            <a:off x="1230244" y="3891162"/>
            <a:ext cx="2728311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Analysis Performed </a:t>
            </a:r>
          </a:p>
        </p:txBody>
      </p:sp>
    </p:spTree>
    <p:extLst>
      <p:ext uri="{BB962C8B-B14F-4D97-AF65-F5344CB8AC3E}">
        <p14:creationId xmlns:p14="http://schemas.microsoft.com/office/powerpoint/2010/main" val="32915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4494AB-2094-4292-8442-0E667AC96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28" y="205376"/>
            <a:ext cx="1637121" cy="8505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491CB8-D5CE-4031-AB97-4130BF67919C}"/>
              </a:ext>
            </a:extLst>
          </p:cNvPr>
          <p:cNvSpPr/>
          <p:nvPr/>
        </p:nvSpPr>
        <p:spPr>
          <a:xfrm>
            <a:off x="1341747" y="1053555"/>
            <a:ext cx="872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scenario 2: There are too many decimal places for mean and </a:t>
            </a:r>
            <a:r>
              <a:rPr lang="en-US" b="1" dirty="0" err="1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stddev</a:t>
            </a: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in the describe() </a:t>
            </a:r>
            <a:r>
              <a:rPr lang="en-US" b="1" dirty="0" err="1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dataframe</a:t>
            </a: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. Format the numbers to just show up to two decimal </a:t>
            </a:r>
            <a:r>
              <a:rPr lang="en-US" b="1" dirty="0" err="1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places.Pay</a:t>
            </a: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careful attention to the datatypes that .describe() returns, we didn't cover how to do this exact </a:t>
            </a:r>
            <a:r>
              <a:rPr lang="en-US" b="1" dirty="0" err="1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formatting,but</a:t>
            </a: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we covered something very similar.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41089-469A-43DF-9054-E63593E00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47" y="2375210"/>
            <a:ext cx="10391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1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4494AB-2094-4292-8442-0E667AC96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082" y="205376"/>
            <a:ext cx="1618268" cy="8407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491CB8-D5CE-4031-AB97-4130BF67919C}"/>
              </a:ext>
            </a:extLst>
          </p:cNvPr>
          <p:cNvSpPr/>
          <p:nvPr/>
        </p:nvSpPr>
        <p:spPr>
          <a:xfrm>
            <a:off x="1341747" y="1053555"/>
            <a:ext cx="8726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scenario3: Create a new </a:t>
            </a:r>
            <a:r>
              <a:rPr lang="en-US" b="1" dirty="0" err="1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dataframe</a:t>
            </a: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with a column called HV Ratio that is the ratio of the High Price versus volume of stock traded for a day.?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B72BE-60F2-43F6-B34A-C56FC778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47" y="2005196"/>
            <a:ext cx="108489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44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D8E04F2-B308-46EE-A74F-8517EDA89FAF}"/>
              </a:ext>
            </a:extLst>
          </p:cNvPr>
          <p:cNvSpPr txBox="1">
            <a:spLocks/>
          </p:cNvSpPr>
          <p:nvPr/>
        </p:nvSpPr>
        <p:spPr>
          <a:xfrm>
            <a:off x="3786185" y="454607"/>
            <a:ext cx="3733510" cy="595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HBASE-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839830-4249-461B-9B17-A8B6ECE76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775" y="0"/>
            <a:ext cx="1884137" cy="1256092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5B6D33-8FBA-4011-A267-3A66E38632C2}"/>
              </a:ext>
            </a:extLst>
          </p:cNvPr>
          <p:cNvSpPr/>
          <p:nvPr/>
        </p:nvSpPr>
        <p:spPr>
          <a:xfrm>
            <a:off x="1327607" y="1600449"/>
            <a:ext cx="9004169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mysql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&gt; create table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walmart_stock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(date varchar(20), open float, high float, low float, close float, volume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int,adj_close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float);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3BA5A9-A94A-4C2C-A40D-71D4192800B4}"/>
              </a:ext>
            </a:extLst>
          </p:cNvPr>
          <p:cNvSpPr/>
          <p:nvPr/>
        </p:nvSpPr>
        <p:spPr>
          <a:xfrm>
            <a:off x="1327606" y="2415609"/>
            <a:ext cx="9004169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mysql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&gt; LOAD DATA LOCAL INFILE '/home/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cloudera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/walmart_stock.csv' into table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walmart_stock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columns TERMINATED BY "," LINES TERMINATED BY '\n' ignore 1 lines;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0D1EE-BCE3-4FB2-991C-15A6A49D7E1C}"/>
              </a:ext>
            </a:extLst>
          </p:cNvPr>
          <p:cNvSpPr/>
          <p:nvPr/>
        </p:nvSpPr>
        <p:spPr>
          <a:xfrm>
            <a:off x="1327606" y="3230770"/>
            <a:ext cx="9004169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sqoop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import --connect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jdbc:mysql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://localhost:3306/project --username root --password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cloudera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--table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walmart_stock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--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hbase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-table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walmart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 --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hbase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-row-key date --column-family cf1 --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hbase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-create-table -m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2B9EB-0E62-4787-9B5C-98478D1E1C84}"/>
              </a:ext>
            </a:extLst>
          </p:cNvPr>
          <p:cNvSpPr/>
          <p:nvPr/>
        </p:nvSpPr>
        <p:spPr>
          <a:xfrm>
            <a:off x="1327606" y="4322930"/>
            <a:ext cx="594826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get '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walmart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', '2012-02-03',{COLUMNS =&gt;['cf1=open','cf1=high','cf1=low','cf1=close','cf1=volume']}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7E24E7-F5D3-4D53-ADA4-D02284FB45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05" y="5138091"/>
            <a:ext cx="9671763" cy="12653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456D88-55E4-4076-B9FC-7C16EE7D1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121" y="3544423"/>
            <a:ext cx="1445443" cy="3703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CBDC32-C606-4A2D-B332-246468DF4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41" y="1684949"/>
            <a:ext cx="1665401" cy="11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8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4494AB-2094-4292-8442-0E667AC96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178" y="167670"/>
            <a:ext cx="1419171" cy="7373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491CB8-D5CE-4031-AB97-4130BF67919C}"/>
              </a:ext>
            </a:extLst>
          </p:cNvPr>
          <p:cNvSpPr/>
          <p:nvPr/>
        </p:nvSpPr>
        <p:spPr>
          <a:xfrm>
            <a:off x="1341747" y="1053555"/>
            <a:ext cx="8726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scenario4: What day had the Peak High in Price?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7931B-373B-4413-913C-72640775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47" y="1678737"/>
            <a:ext cx="10639721" cy="9357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6C85B4-12E6-403E-AE7C-E77C542E6C4D}"/>
              </a:ext>
            </a:extLst>
          </p:cNvPr>
          <p:cNvSpPr txBox="1">
            <a:spLocks/>
          </p:cNvSpPr>
          <p:nvPr/>
        </p:nvSpPr>
        <p:spPr>
          <a:xfrm>
            <a:off x="3984148" y="2833068"/>
            <a:ext cx="3733510" cy="595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SQL -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3344C-6D69-4027-8AD2-0D2395386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827" y="2738396"/>
            <a:ext cx="1905000" cy="152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EEB591-A91E-4F87-B55D-D8B6DACBD6DE}"/>
              </a:ext>
            </a:extLst>
          </p:cNvPr>
          <p:cNvSpPr/>
          <p:nvPr/>
        </p:nvSpPr>
        <p:spPr>
          <a:xfrm>
            <a:off x="1341747" y="3666463"/>
            <a:ext cx="4976747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➢      </a:t>
            </a:r>
            <a:r>
              <a:rPr lang="en-US" dirty="0" err="1"/>
              <a:t>df.createOrReplaceTempView</a:t>
            </a:r>
            <a:r>
              <a:rPr lang="en-US" dirty="0"/>
              <a:t>("</a:t>
            </a:r>
            <a:r>
              <a:rPr lang="en-US" dirty="0" err="1"/>
              <a:t>walmart</a:t>
            </a:r>
            <a:r>
              <a:rPr lang="en-US" dirty="0"/>
              <a:t>")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7CF45-0164-437D-9BFA-85D19F3A4F89}"/>
              </a:ext>
            </a:extLst>
          </p:cNvPr>
          <p:cNvSpPr/>
          <p:nvPr/>
        </p:nvSpPr>
        <p:spPr>
          <a:xfrm>
            <a:off x="1341747" y="4568280"/>
            <a:ext cx="552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scenario5: What is the mean of the Close column?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F06BB8-C426-4DA0-802C-D2881F93F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43"/>
          <a:stretch/>
        </p:blipFill>
        <p:spPr>
          <a:xfrm>
            <a:off x="1341747" y="4937612"/>
            <a:ext cx="1050460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2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491CB8-D5CE-4031-AB97-4130BF67919C}"/>
              </a:ext>
            </a:extLst>
          </p:cNvPr>
          <p:cNvSpPr/>
          <p:nvPr/>
        </p:nvSpPr>
        <p:spPr>
          <a:xfrm>
            <a:off x="1341747" y="1053555"/>
            <a:ext cx="8726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scenario6: What is the max and min of the Volume column?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3344C-6D69-4027-8AD2-0D2395386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094" y="-9427"/>
            <a:ext cx="1905000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38A39-63FA-4CA4-9A9E-1EA0522B4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49"/>
          <a:stretch/>
        </p:blipFill>
        <p:spPr>
          <a:xfrm>
            <a:off x="1341747" y="1599414"/>
            <a:ext cx="10451185" cy="1647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A8A737-86D0-4A4E-8FB6-F5AB6AFB5979}"/>
              </a:ext>
            </a:extLst>
          </p:cNvPr>
          <p:cNvSpPr/>
          <p:nvPr/>
        </p:nvSpPr>
        <p:spPr>
          <a:xfrm>
            <a:off x="1341746" y="3610762"/>
            <a:ext cx="7896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scenario7: How many days was the Close lower than 60 dollars?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BD99D3-76C7-4E6A-934C-77A1685B0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28"/>
          <a:stretch/>
        </p:blipFill>
        <p:spPr>
          <a:xfrm>
            <a:off x="1341746" y="4343617"/>
            <a:ext cx="1045118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5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491CB8-D5CE-4031-AB97-4130BF67919C}"/>
              </a:ext>
            </a:extLst>
          </p:cNvPr>
          <p:cNvSpPr/>
          <p:nvPr/>
        </p:nvSpPr>
        <p:spPr>
          <a:xfrm>
            <a:off x="1341747" y="1053555"/>
            <a:ext cx="8726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Scenario8: What percentage of the time was the High greater than 80 dollars ? In other words, (Number of Days High&gt;80)/(Total Days in the dataset)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3344C-6D69-4027-8AD2-0D2395386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094" y="-9427"/>
            <a:ext cx="1905000" cy="152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A8A737-86D0-4A4E-8FB6-F5AB6AFB5979}"/>
              </a:ext>
            </a:extLst>
          </p:cNvPr>
          <p:cNvSpPr/>
          <p:nvPr/>
        </p:nvSpPr>
        <p:spPr>
          <a:xfrm>
            <a:off x="1341746" y="3610762"/>
            <a:ext cx="7896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Scenario9: What is the max High per year?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B4510-CBF3-413B-A7CD-1330D88F9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8"/>
          <a:stretch/>
        </p:blipFill>
        <p:spPr>
          <a:xfrm>
            <a:off x="1341746" y="1737560"/>
            <a:ext cx="10451185" cy="1647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2F827-B69A-4590-91AB-4F92D08B0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5"/>
          <a:stretch/>
        </p:blipFill>
        <p:spPr>
          <a:xfrm>
            <a:off x="1341747" y="4205471"/>
            <a:ext cx="10850254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9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D8E04F2-B308-46EE-A74F-8517EDA89FAF}"/>
              </a:ext>
            </a:extLst>
          </p:cNvPr>
          <p:cNvSpPr txBox="1">
            <a:spLocks/>
          </p:cNvSpPr>
          <p:nvPr/>
        </p:nvSpPr>
        <p:spPr>
          <a:xfrm>
            <a:off x="4144404" y="44819"/>
            <a:ext cx="4763926" cy="595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Streaming-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DE9A9-A9A6-4D90-9404-E0B8A891E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02" y="4851071"/>
            <a:ext cx="4251714" cy="1780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F90DE-A0F5-4219-AF33-7FD8FA5F7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02" y="1669474"/>
            <a:ext cx="4251715" cy="27728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1E0B0F-DB93-4CBB-AC89-988DE8B3F7B4}"/>
              </a:ext>
            </a:extLst>
          </p:cNvPr>
          <p:cNvSpPr/>
          <p:nvPr/>
        </p:nvSpPr>
        <p:spPr>
          <a:xfrm>
            <a:off x="428227" y="5289434"/>
            <a:ext cx="5452134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cloudera@quickstart</a:t>
            </a:r>
            <a:r>
              <a:rPr lang="en-US" dirty="0"/>
              <a:t> ~]$ ./stock_details_socket.shstock_stream_data.csv | </a:t>
            </a:r>
            <a:r>
              <a:rPr lang="en-US" dirty="0" err="1"/>
              <a:t>nc</a:t>
            </a:r>
            <a:r>
              <a:rPr lang="en-US" dirty="0"/>
              <a:t> -</a:t>
            </a:r>
            <a:r>
              <a:rPr lang="en-US" dirty="0" err="1"/>
              <a:t>lk</a:t>
            </a:r>
            <a:r>
              <a:rPr lang="en-US" dirty="0"/>
              <a:t> 9999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724572-772A-456C-A0C6-9381ADEE5DA0}"/>
              </a:ext>
            </a:extLst>
          </p:cNvPr>
          <p:cNvSpPr/>
          <p:nvPr/>
        </p:nvSpPr>
        <p:spPr>
          <a:xfrm>
            <a:off x="428227" y="3875345"/>
            <a:ext cx="545213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cloudera@quickstart</a:t>
            </a:r>
            <a:r>
              <a:rPr lang="en-US" dirty="0"/>
              <a:t> ~]$ vi shubham.py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BFA076-86B9-4A20-8C11-5F452DF4DE24}"/>
              </a:ext>
            </a:extLst>
          </p:cNvPr>
          <p:cNvSpPr/>
          <p:nvPr/>
        </p:nvSpPr>
        <p:spPr>
          <a:xfrm>
            <a:off x="428227" y="4544148"/>
            <a:ext cx="545213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cloudera@quickstart</a:t>
            </a:r>
            <a:r>
              <a:rPr lang="en-US" dirty="0"/>
              <a:t> ~]$ spark-submit shubham.py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56E581D-6617-4CFE-98AB-C3C0ED79DCBC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5880361" y="3055903"/>
            <a:ext cx="1585441" cy="10041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D5820-542F-4AC4-8467-0A09195C1740}"/>
              </a:ext>
            </a:extLst>
          </p:cNvPr>
          <p:cNvCxnSpPr>
            <a:stCxn id="13" idx="3"/>
            <a:endCxn id="4" idx="1"/>
          </p:cNvCxnSpPr>
          <p:nvPr/>
        </p:nvCxnSpPr>
        <p:spPr>
          <a:xfrm>
            <a:off x="5880361" y="4728814"/>
            <a:ext cx="1585441" cy="10124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AA51FF1-80E8-44A9-ABE6-EDA38BB58477}"/>
              </a:ext>
            </a:extLst>
          </p:cNvPr>
          <p:cNvSpPr/>
          <p:nvPr/>
        </p:nvSpPr>
        <p:spPr>
          <a:xfrm>
            <a:off x="350721" y="1473218"/>
            <a:ext cx="67665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Reads the static data of previous max price</a:t>
            </a:r>
          </a:p>
          <a:p>
            <a:r>
              <a:rPr lang="en-US" dirty="0"/>
              <a:t>b) Captures the streaming data every few seconds</a:t>
            </a:r>
          </a:p>
          <a:p>
            <a:r>
              <a:rPr lang="en-US" dirty="0"/>
              <a:t>c) Compares the current stock price of each company from the     data stream with the static data of previous max price and</a:t>
            </a:r>
          </a:p>
          <a:p>
            <a:r>
              <a:rPr lang="en-US" dirty="0"/>
              <a:t>d) Flags i.e. displays the details when the current price reaches or goes above the previous max price.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2D5DEF7-1710-4234-A646-F952FCB55267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5880361" y="5741274"/>
            <a:ext cx="1585441" cy="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14195A33-6070-481B-BC36-9D6F6A1DE867}"/>
              </a:ext>
            </a:extLst>
          </p:cNvPr>
          <p:cNvSpPr txBox="1">
            <a:spLocks/>
          </p:cNvSpPr>
          <p:nvPr/>
        </p:nvSpPr>
        <p:spPr>
          <a:xfrm>
            <a:off x="350721" y="1033474"/>
            <a:ext cx="307120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rgbClr val="002060"/>
                </a:solidFill>
              </a:rPr>
              <a:t>Problem Statements : -</a:t>
            </a:r>
          </a:p>
        </p:txBody>
      </p:sp>
    </p:spTree>
    <p:extLst>
      <p:ext uri="{BB962C8B-B14F-4D97-AF65-F5344CB8AC3E}">
        <p14:creationId xmlns:p14="http://schemas.microsoft.com/office/powerpoint/2010/main" val="1079875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39F5D0-24BE-41DA-9A33-7ABECDF2620E}"/>
              </a:ext>
            </a:extLst>
          </p:cNvPr>
          <p:cNvSpPr/>
          <p:nvPr/>
        </p:nvSpPr>
        <p:spPr>
          <a:xfrm>
            <a:off x="3528767" y="2942924"/>
            <a:ext cx="4220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AD627-AF0F-4653-852F-B1F6959DC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59" y="3886324"/>
            <a:ext cx="3397620" cy="191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48CB3-A841-47CD-8A66-04B7F0AFE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5" y="4881568"/>
            <a:ext cx="2732625" cy="79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345E2-46F7-467C-BC89-DC646B6CF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16" y="3527955"/>
            <a:ext cx="2566421" cy="338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71BB2-889C-4B56-804D-294504E45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56" y="79337"/>
            <a:ext cx="3384223" cy="79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FB4F8-B047-4F55-8E3F-E1F611362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779" y="3956685"/>
            <a:ext cx="2740158" cy="338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5EB96-4091-46EF-85AA-2F68B3181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13" y="4503605"/>
            <a:ext cx="4112905" cy="290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B5761-8D78-4AC1-9C33-82985CD7B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121" y="4384179"/>
            <a:ext cx="1916816" cy="460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345D0-A243-47E5-A081-B9BD0BC8BD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4" y="1426280"/>
            <a:ext cx="2841274" cy="99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D8FA4-B2CA-4F08-8207-C7DF5AC33E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59" y="4833853"/>
            <a:ext cx="2192223" cy="1280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7A28-9A79-45C5-99CE-45D75E222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6" y="2928508"/>
            <a:ext cx="1575311" cy="1215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D2F4E4-3CBF-4D61-A5F3-2AF3659AEA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48" y="5679669"/>
            <a:ext cx="1833667" cy="52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0AC742-CEF2-463F-A2E1-E85BEF9067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45" y="3683744"/>
            <a:ext cx="1487427" cy="57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76D43-649C-4FB8-9C4B-A933B7F275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3" y="1831458"/>
            <a:ext cx="2722530" cy="8962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D67FE5-92D7-4C70-AA0C-AF23C2F05B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71" y="2366152"/>
            <a:ext cx="893431" cy="993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D053A3-A939-4689-A8CE-1D7920D408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24" y="2928508"/>
            <a:ext cx="1465103" cy="1083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3017FB-2821-415A-88FD-1CD7CBBE91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021" y="6340615"/>
            <a:ext cx="1255779" cy="289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43067-B72B-4702-B81F-F8D6392019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92" y="1336519"/>
            <a:ext cx="2308236" cy="1926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584497-3F5B-4D80-800E-752C328EB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43" y="3367659"/>
            <a:ext cx="1263267" cy="1185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FD4E5B-8633-401D-A14D-33B5E84FD3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04" y="5783501"/>
            <a:ext cx="2634482" cy="9213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A89121-9266-49D3-9025-F9957730BB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23" y="2145915"/>
            <a:ext cx="1339194" cy="1127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1B50FB-F815-41E3-884E-36A604179D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4" y="4501885"/>
            <a:ext cx="3925832" cy="1432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4AD6E-9C60-41A1-B793-3B2D65BABA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42" y="2846817"/>
            <a:ext cx="2362205" cy="17983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5DB9C8-82C0-4BBC-A888-B6F83E3C29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10" y="3956115"/>
            <a:ext cx="2340869" cy="3383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9DDEC8-19C9-4E83-9F96-0520B731A98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9427" y="0"/>
            <a:ext cx="12192000" cy="68579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441EE7A-6157-4EB1-B335-6BE7107ECB7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67" y="-11437"/>
            <a:ext cx="1575833" cy="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3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19AFD-2754-4A0A-A70C-1B4442907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10" y="1074655"/>
            <a:ext cx="8684227" cy="4939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BE39E9-95FD-4A59-A2EF-0551A0867178}"/>
              </a:ext>
            </a:extLst>
          </p:cNvPr>
          <p:cNvSpPr/>
          <p:nvPr/>
        </p:nvSpPr>
        <p:spPr>
          <a:xfrm>
            <a:off x="3132339" y="6119509"/>
            <a:ext cx="5432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ahnschrift Condensed" panose="020B0502040204020203" pitchFamily="34" charset="0"/>
              </a:rPr>
              <a:t>Special Thanks to Our Mentor : DE Expert Venkat Sir</a:t>
            </a:r>
          </a:p>
        </p:txBody>
      </p:sp>
    </p:spTree>
    <p:extLst>
      <p:ext uri="{BB962C8B-B14F-4D97-AF65-F5344CB8AC3E}">
        <p14:creationId xmlns:p14="http://schemas.microsoft.com/office/powerpoint/2010/main" val="69581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4325649" y="101590"/>
            <a:ext cx="3540702" cy="595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Walmart Dataset: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230244" y="2138054"/>
            <a:ext cx="88973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Date: The dates on which stocks are traded.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Open: The starting price of a stock at the beginning of a trading 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High: The highest price at which a stock is traded during the 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Low: The lowest price at which a stock is traded during the 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Close: The final price of a stock at the end of a trading 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Volume: The total number of shares of a stock traded during a specific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Adjusted Close: The stock price after considering dividends paid to shareholders.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28026-684E-42EF-AE8D-1009B9A89C23}"/>
              </a:ext>
            </a:extLst>
          </p:cNvPr>
          <p:cNvSpPr txBox="1"/>
          <p:nvPr/>
        </p:nvSpPr>
        <p:spPr>
          <a:xfrm>
            <a:off x="1230244" y="1343204"/>
            <a:ext cx="3540702" cy="47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Description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4ED2AE-4C7F-41FE-88D2-62216E5C8932}"/>
              </a:ext>
            </a:extLst>
          </p:cNvPr>
          <p:cNvSpPr/>
          <p:nvPr/>
        </p:nvSpPr>
        <p:spPr>
          <a:xfrm>
            <a:off x="10127621" y="786791"/>
            <a:ext cx="1636940" cy="701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AAL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Rows count - 4334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83D29-22B6-46F2-9DCB-EC290DF04146}"/>
              </a:ext>
            </a:extLst>
          </p:cNvPr>
          <p:cNvSpPr txBox="1"/>
          <p:nvPr/>
        </p:nvSpPr>
        <p:spPr>
          <a:xfrm>
            <a:off x="9109797" y="164556"/>
            <a:ext cx="3082203" cy="47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 Files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B1F13D-0B91-4A79-966B-635D39CFF223}"/>
              </a:ext>
            </a:extLst>
          </p:cNvPr>
          <p:cNvSpPr/>
          <p:nvPr/>
        </p:nvSpPr>
        <p:spPr>
          <a:xfrm>
            <a:off x="10127621" y="1676092"/>
            <a:ext cx="1636940" cy="701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AAOI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Rows count - 2321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734545-DD05-4028-BA51-0F9C327B76E1}"/>
              </a:ext>
            </a:extLst>
          </p:cNvPr>
          <p:cNvSpPr/>
          <p:nvPr/>
        </p:nvSpPr>
        <p:spPr>
          <a:xfrm>
            <a:off x="10127621" y="2556788"/>
            <a:ext cx="1636940" cy="701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ABIO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Rows count - 6380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C81A87-C014-4447-B8D2-B31EA8CA0173}"/>
              </a:ext>
            </a:extLst>
          </p:cNvPr>
          <p:cNvSpPr/>
          <p:nvPr/>
        </p:nvSpPr>
        <p:spPr>
          <a:xfrm>
            <a:off x="10127621" y="3508872"/>
            <a:ext cx="1636940" cy="701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ABMD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Rows count - 8917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D52D53-9F7C-4FA1-8B98-27EBA17276E2}"/>
              </a:ext>
            </a:extLst>
          </p:cNvPr>
          <p:cNvSpPr/>
          <p:nvPr/>
        </p:nvSpPr>
        <p:spPr>
          <a:xfrm>
            <a:off x="10127621" y="4460956"/>
            <a:ext cx="1636940" cy="701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Total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hnschrift Condensed" panose="020B0502040204020203" pitchFamily="34" charset="0"/>
              </a:rPr>
              <a:t>Rows count -21952</a:t>
            </a:r>
          </a:p>
        </p:txBody>
      </p:sp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4B6C68-7145-44B3-81BC-8BBCAA04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010" y="1305354"/>
            <a:ext cx="1362158" cy="6810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BD8CD-3B77-4286-AE1C-681331336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22" y="3595559"/>
            <a:ext cx="1447477" cy="96498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10C53B-BAEC-4DBB-9556-0CAC4D824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632" y="2267505"/>
            <a:ext cx="1801620" cy="4616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F465A7-2ED8-4A8F-8620-3B91D6ECD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448" y="3595559"/>
            <a:ext cx="1715526" cy="96498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288C5B-3F3B-421C-B301-9D479239E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81" y="4036522"/>
            <a:ext cx="1342319" cy="88919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33D248-6CF1-46FB-BC8A-8F69520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81" y="5028168"/>
            <a:ext cx="1345650" cy="86427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77404-C7E2-4094-AF3C-513370FAA7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67" y="2159417"/>
            <a:ext cx="1362158" cy="6810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1" name="Picture 2" descr="What is HDFS? A Complete Guide | Intellipaat">
            <a:extLst>
              <a:ext uri="{FF2B5EF4-FFF2-40B4-BE49-F238E27FC236}">
                <a16:creationId xmlns:a16="http://schemas.microsoft.com/office/drawing/2014/main" id="{2BC1BB99-68E1-4958-8FA6-1ED3184A2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638" y="1303431"/>
            <a:ext cx="1051295" cy="671123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67B1A65-6900-4549-85DB-C2C34AB0C771}"/>
              </a:ext>
            </a:extLst>
          </p:cNvPr>
          <p:cNvSpPr/>
          <p:nvPr/>
        </p:nvSpPr>
        <p:spPr>
          <a:xfrm>
            <a:off x="3662682" y="41692"/>
            <a:ext cx="6172952" cy="390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F2735-0587-4EC6-84CD-230948CA8863}"/>
              </a:ext>
            </a:extLst>
          </p:cNvPr>
          <p:cNvSpPr txBox="1"/>
          <p:nvPr/>
        </p:nvSpPr>
        <p:spPr>
          <a:xfrm>
            <a:off x="4123061" y="-19180"/>
            <a:ext cx="589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Engineering Solution Architecture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0E5EC5A-AF03-4FB8-91C5-3E12FA267D36}"/>
              </a:ext>
            </a:extLst>
          </p:cNvPr>
          <p:cNvSpPr/>
          <p:nvPr/>
        </p:nvSpPr>
        <p:spPr>
          <a:xfrm>
            <a:off x="619989" y="2918911"/>
            <a:ext cx="1045633" cy="3883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Bahnschrift Condensed" panose="020B0502040204020203" pitchFamily="34" charset="0"/>
              </a:rPr>
              <a:t>Sources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50A080-8E4D-4253-94BE-6980912E6834}"/>
              </a:ext>
            </a:extLst>
          </p:cNvPr>
          <p:cNvSpPr/>
          <p:nvPr/>
        </p:nvSpPr>
        <p:spPr>
          <a:xfrm>
            <a:off x="4123061" y="822808"/>
            <a:ext cx="967252" cy="2592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Data Ingestion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5159A97-F3C1-4B04-B9DD-34D94E8EC2CC}"/>
              </a:ext>
            </a:extLst>
          </p:cNvPr>
          <p:cNvSpPr/>
          <p:nvPr/>
        </p:nvSpPr>
        <p:spPr>
          <a:xfrm>
            <a:off x="6857795" y="822679"/>
            <a:ext cx="1051294" cy="2425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Bahnschrift Condensed" panose="020B0502040204020203" pitchFamily="34" charset="0"/>
              </a:rPr>
              <a:t>Storage / Process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56813B-2A1B-4ED9-83E7-B822951EE934}"/>
              </a:ext>
            </a:extLst>
          </p:cNvPr>
          <p:cNvSpPr/>
          <p:nvPr/>
        </p:nvSpPr>
        <p:spPr>
          <a:xfrm>
            <a:off x="10744585" y="2979447"/>
            <a:ext cx="967252" cy="3277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Bahnschrift Condensed" panose="020B0502040204020203" pitchFamily="34" charset="0"/>
              </a:rPr>
              <a:t>Visualizations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6FE28-30F6-4255-B6E9-861156B660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" y="3753638"/>
            <a:ext cx="648828" cy="6488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50" name="Picture 2" descr="Apache Spark Streaming — ThirdEye Data">
            <a:extLst>
              <a:ext uri="{FF2B5EF4-FFF2-40B4-BE49-F238E27FC236}">
                <a16:creationId xmlns:a16="http://schemas.microsoft.com/office/drawing/2014/main" id="{AF378EF0-8E34-4A2E-A4EF-887295247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81" y="6001189"/>
            <a:ext cx="1342319" cy="828652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64DD9DA-647B-46FE-AA14-B22577EAC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62" y="3595559"/>
            <a:ext cx="1447477" cy="96498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422AE9-E37C-49EE-8C4F-5CD6150A6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708" y="2342921"/>
            <a:ext cx="1194197" cy="30601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734715B-E019-40A5-9E34-C73145FCEF43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763959" y="4078052"/>
            <a:ext cx="5692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DF526A7C-F3B5-4313-8CD9-F1FBD33FDEF3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 flipH="1">
            <a:off x="9411301" y="2648934"/>
            <a:ext cx="10506" cy="946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91" name="Connector: Elbow 2090">
            <a:extLst>
              <a:ext uri="{FF2B5EF4-FFF2-40B4-BE49-F238E27FC236}">
                <a16:creationId xmlns:a16="http://schemas.microsoft.com/office/drawing/2014/main" id="{3761173F-ED11-449E-91C7-9CB8CDD960DC}"/>
              </a:ext>
            </a:extLst>
          </p:cNvPr>
          <p:cNvCxnSpPr>
            <a:stCxn id="13" idx="0"/>
            <a:endCxn id="15" idx="1"/>
          </p:cNvCxnSpPr>
          <p:nvPr/>
        </p:nvCxnSpPr>
        <p:spPr>
          <a:xfrm rot="5400000" flipH="1" flipV="1">
            <a:off x="2297186" y="2258114"/>
            <a:ext cx="1097221" cy="157767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33" name="Connector: Elbow 2132">
            <a:extLst>
              <a:ext uri="{FF2B5EF4-FFF2-40B4-BE49-F238E27FC236}">
                <a16:creationId xmlns:a16="http://schemas.microsoft.com/office/drawing/2014/main" id="{E984F1C6-5560-41FA-A0BC-F6795AF4664A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5436252" y="2498338"/>
            <a:ext cx="1785515" cy="161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36" name="Connector: Elbow 2135">
            <a:extLst>
              <a:ext uri="{FF2B5EF4-FFF2-40B4-BE49-F238E27FC236}">
                <a16:creationId xmlns:a16="http://schemas.microsoft.com/office/drawing/2014/main" id="{BEDCC15C-97D5-42DC-B97E-CE1F99EB1A44}"/>
              </a:ext>
            </a:extLst>
          </p:cNvPr>
          <p:cNvCxnSpPr>
            <a:stCxn id="15" idx="0"/>
            <a:endCxn id="21" idx="1"/>
          </p:cNvCxnSpPr>
          <p:nvPr/>
        </p:nvCxnSpPr>
        <p:spPr>
          <a:xfrm rot="5400000" flipH="1" flipV="1">
            <a:off x="4948784" y="1225651"/>
            <a:ext cx="628512" cy="145519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38" name="Straight Arrow Connector 2137">
            <a:extLst>
              <a:ext uri="{FF2B5EF4-FFF2-40B4-BE49-F238E27FC236}">
                <a16:creationId xmlns:a16="http://schemas.microsoft.com/office/drawing/2014/main" id="{8D49E8DC-16F3-46EF-AB0F-784C19FE840A}"/>
              </a:ext>
            </a:extLst>
          </p:cNvPr>
          <p:cNvCxnSpPr>
            <a:stCxn id="21" idx="3"/>
            <a:endCxn id="12" idx="1"/>
          </p:cNvCxnSpPr>
          <p:nvPr/>
        </p:nvCxnSpPr>
        <p:spPr>
          <a:xfrm>
            <a:off x="7041933" y="1638993"/>
            <a:ext cx="186077" cy="6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40" name="Connector: Elbow 2139">
            <a:extLst>
              <a:ext uri="{FF2B5EF4-FFF2-40B4-BE49-F238E27FC236}">
                <a16:creationId xmlns:a16="http://schemas.microsoft.com/office/drawing/2014/main" id="{F5969235-91C2-460B-A87C-D7E82F695E95}"/>
              </a:ext>
            </a:extLst>
          </p:cNvPr>
          <p:cNvCxnSpPr>
            <a:cxnSpLocks/>
            <a:stCxn id="12" idx="3"/>
            <a:endCxn id="47" idx="0"/>
          </p:cNvCxnSpPr>
          <p:nvPr/>
        </p:nvCxnSpPr>
        <p:spPr>
          <a:xfrm>
            <a:off x="8590168" y="1645894"/>
            <a:ext cx="831639" cy="69702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48" name="Straight Arrow Connector 2147">
            <a:extLst>
              <a:ext uri="{FF2B5EF4-FFF2-40B4-BE49-F238E27FC236}">
                <a16:creationId xmlns:a16="http://schemas.microsoft.com/office/drawing/2014/main" id="{51887595-649B-41E9-B1F0-527805CFD08F}"/>
              </a:ext>
            </a:extLst>
          </p:cNvPr>
          <p:cNvCxnSpPr>
            <a:stCxn id="19" idx="3"/>
            <a:endCxn id="47" idx="1"/>
          </p:cNvCxnSpPr>
          <p:nvPr/>
        </p:nvCxnSpPr>
        <p:spPr>
          <a:xfrm flipV="1">
            <a:off x="8583925" y="2495928"/>
            <a:ext cx="240783" cy="4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53" name="Straight Arrow Connector 2152">
            <a:extLst>
              <a:ext uri="{FF2B5EF4-FFF2-40B4-BE49-F238E27FC236}">
                <a16:creationId xmlns:a16="http://schemas.microsoft.com/office/drawing/2014/main" id="{F303EB24-7D17-46C7-9103-DE9E08B028FE}"/>
              </a:ext>
            </a:extLst>
          </p:cNvPr>
          <p:cNvCxnSpPr>
            <a:stCxn id="46" idx="3"/>
            <a:endCxn id="16" idx="1"/>
          </p:cNvCxnSpPr>
          <p:nvPr/>
        </p:nvCxnSpPr>
        <p:spPr>
          <a:xfrm>
            <a:off x="10135039" y="4078052"/>
            <a:ext cx="2354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829872A-7DDD-4E30-9236-9BEAF85206C6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2529414" y="2312596"/>
            <a:ext cx="744569" cy="4924307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9FC6D37-D007-4527-98E0-7A4A229D4A3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363853" y="4481119"/>
            <a:ext cx="1316328" cy="66591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3E69908-76BE-45E0-B2A0-DFC028FDB5B6}"/>
              </a:ext>
            </a:extLst>
          </p:cNvPr>
          <p:cNvCxnSpPr>
            <a:endCxn id="18" idx="1"/>
          </p:cNvCxnSpPr>
          <p:nvPr/>
        </p:nvCxnSpPr>
        <p:spPr>
          <a:xfrm>
            <a:off x="5436252" y="5147034"/>
            <a:ext cx="1243929" cy="313272"/>
          </a:xfrm>
          <a:prstGeom prst="bentConnector3">
            <a:avLst>
              <a:gd name="adj1" fmla="val 4696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93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A3F3EA-E3ED-4883-81E2-384D84FA75E6}"/>
              </a:ext>
            </a:extLst>
          </p:cNvPr>
          <p:cNvSpPr txBox="1">
            <a:spLocks/>
          </p:cNvSpPr>
          <p:nvPr/>
        </p:nvSpPr>
        <p:spPr>
          <a:xfrm>
            <a:off x="6348952" y="548711"/>
            <a:ext cx="2724347" cy="47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1 - Source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9F3F5-E915-44E4-93C9-F9439C3EF48A}"/>
              </a:ext>
            </a:extLst>
          </p:cNvPr>
          <p:cNvSpPr/>
          <p:nvPr/>
        </p:nvSpPr>
        <p:spPr>
          <a:xfrm>
            <a:off x="1066800" y="1110267"/>
            <a:ext cx="10058400" cy="25259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Database , Tables &amp; load data-</a:t>
            </a:r>
          </a:p>
          <a:p>
            <a:pPr marL="342900" marR="0" lvl="0" indent="-342900"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  <a:buFont typeface="Wingdings" panose="05000000000000000000" pitchFamily="2" charset="2"/>
              <a:buChar char=""/>
            </a:pP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mysql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&gt; create table AAL(Date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date,Low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float,Open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float,Volume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float,high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float,close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float,Adjusted_close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float);</a:t>
            </a:r>
          </a:p>
          <a:p>
            <a:pPr marL="342900" marR="0" lvl="0" indent="-342900"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  <a:buFont typeface="Wingdings" panose="05000000000000000000" pitchFamily="2" charset="2"/>
              <a:buChar char=""/>
            </a:pP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mysql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&gt; LOAD DATA INFILE '/home/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cloudera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/project/AAL.csv' INTO TABLE AAL FIELDS TERMINATED BY ',' (@var1,@var2,@var3,@var4,@var5,@var6,@var7) SET Date=STR_TO_DATE(@var1,'%d-%m-%Y'),Low=@var2,Open=@var3,Volume=@var4,high=@var5,Close=@var6,Adjusted_close=@var7;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06563-DEC7-4247-BF74-E8FCE9A0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499" y="-91556"/>
            <a:ext cx="1665401" cy="1110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E0D8D0-42A0-4C1A-915C-FBB0AA70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18546"/>
            <a:ext cx="6644326" cy="279264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39F8828-C0AE-4C4A-986C-0678AE9CD444}"/>
              </a:ext>
            </a:extLst>
          </p:cNvPr>
          <p:cNvSpPr txBox="1">
            <a:spLocks/>
          </p:cNvSpPr>
          <p:nvPr/>
        </p:nvSpPr>
        <p:spPr>
          <a:xfrm>
            <a:off x="2362490" y="125204"/>
            <a:ext cx="3733510" cy="595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HIVE - Analysis</a:t>
            </a:r>
          </a:p>
        </p:txBody>
      </p:sp>
    </p:spTree>
    <p:extLst>
      <p:ext uri="{BB962C8B-B14F-4D97-AF65-F5344CB8AC3E}">
        <p14:creationId xmlns:p14="http://schemas.microsoft.com/office/powerpoint/2010/main" val="147767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106563-DEC7-4247-BF74-E8FCE9A0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499" y="-100983"/>
            <a:ext cx="1665401" cy="11102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298A3A-64DC-4947-B9A1-CBABE71A33ED}"/>
              </a:ext>
            </a:extLst>
          </p:cNvPr>
          <p:cNvSpPr/>
          <p:nvPr/>
        </p:nvSpPr>
        <p:spPr>
          <a:xfrm>
            <a:off x="981959" y="1151259"/>
            <a:ext cx="10058400" cy="19165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2000" b="1" dirty="0" err="1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Stock_Data</a:t>
            </a:r>
            <a:r>
              <a:rPr lang="en-US" sz="2000" b="1" dirty="0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Merge all four stock files-</a:t>
            </a:r>
          </a:p>
          <a:p>
            <a:pPr marL="342900" marR="0" lvl="0" indent="-342900"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  <a:buFont typeface="Wingdings" panose="05000000000000000000" pitchFamily="2" charset="2"/>
              <a:buChar char=""/>
            </a:pP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mysql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&gt; create table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Stock_Data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(Date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date,Low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float,Open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float,Volume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float,high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float,close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float,Adjusted_close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varchar(20));</a:t>
            </a:r>
          </a:p>
          <a:p>
            <a:pPr marL="342900" marR="0" lvl="0" indent="-342900"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  <a:buFont typeface="Wingdings" panose="05000000000000000000" pitchFamily="2" charset="2"/>
              <a:buChar char=""/>
            </a:pP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mysql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&gt; insert into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Stock_Data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select * from AAL union all select * from AAOI union all select * from ABIO union all select * from ABMD;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594D3-BD56-45C0-9E42-C82E8547A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28" y="3315633"/>
            <a:ext cx="8235681" cy="31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D61E15-9BD7-44F8-899E-388E5A25D1EE}"/>
              </a:ext>
            </a:extLst>
          </p:cNvPr>
          <p:cNvSpPr txBox="1">
            <a:spLocks/>
          </p:cNvSpPr>
          <p:nvPr/>
        </p:nvSpPr>
        <p:spPr>
          <a:xfrm>
            <a:off x="2497608" y="347336"/>
            <a:ext cx="5977090" cy="47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2 -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SQOOP Pipeline for MYSQL to HDFS -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DC20F3-DE7A-4316-B7D6-38D5C77CF5F7}"/>
              </a:ext>
            </a:extLst>
          </p:cNvPr>
          <p:cNvSpPr/>
          <p:nvPr/>
        </p:nvSpPr>
        <p:spPr>
          <a:xfrm>
            <a:off x="1549139" y="1415285"/>
            <a:ext cx="10055258" cy="68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cloudera@quickstart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~]$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sqoop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import --connect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jdbc:mysql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://localhost:3306/project --username root --password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cloudera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--table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Stock_Data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--target-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dir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/user/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cloudera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Shubz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/Stock_Data.txt -m 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A5DEB-A924-4D3F-8F46-2EB31EF36A4D}"/>
              </a:ext>
            </a:extLst>
          </p:cNvPr>
          <p:cNvSpPr txBox="1">
            <a:spLocks/>
          </p:cNvSpPr>
          <p:nvPr/>
        </p:nvSpPr>
        <p:spPr>
          <a:xfrm>
            <a:off x="2497608" y="2698416"/>
            <a:ext cx="6768941" cy="47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 </a:t>
            </a:r>
            <a:r>
              <a:rPr lang="en-IN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Creating Schema &amp; Loading data into HIVE –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042940-2986-4909-8080-AF8929D2EE44}"/>
              </a:ext>
            </a:extLst>
          </p:cNvPr>
          <p:cNvSpPr/>
          <p:nvPr/>
        </p:nvSpPr>
        <p:spPr>
          <a:xfrm>
            <a:off x="1398310" y="3765077"/>
            <a:ext cx="10356916" cy="991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hive&gt; create table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Stock_Data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(Date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string,Low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float,Open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float,Volume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int,High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float,Close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float,Adjusted_close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float,Stock_Name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string) row format delimited fields terminated by ',';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"/>
            </a:pP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hive&gt; load data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inpath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'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Shubz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/Stock_Data.txt' into table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Stock_Data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81B8B5-9ECF-4F01-8B28-D4030578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41" y="4999713"/>
            <a:ext cx="10096849" cy="991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11F618-76E2-4082-A0B5-6753DA49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5" y="2538157"/>
            <a:ext cx="1579006" cy="7895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1A9EA-555A-42F0-8772-503E21200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22" y="195647"/>
            <a:ext cx="1575475" cy="6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4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D61E15-9BD7-44F8-899E-388E5A25D1EE}"/>
              </a:ext>
            </a:extLst>
          </p:cNvPr>
          <p:cNvSpPr txBox="1">
            <a:spLocks/>
          </p:cNvSpPr>
          <p:nvPr/>
        </p:nvSpPr>
        <p:spPr>
          <a:xfrm>
            <a:off x="2558853" y="63530"/>
            <a:ext cx="7499547" cy="8733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4 -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Implementing Partitioning and Bucketing in Hive: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Optimizing Data Storage and Query Performance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DC20F3-DE7A-4316-B7D6-38D5C77CF5F7}"/>
              </a:ext>
            </a:extLst>
          </p:cNvPr>
          <p:cNvSpPr/>
          <p:nvPr/>
        </p:nvSpPr>
        <p:spPr>
          <a:xfrm>
            <a:off x="1549139" y="1452992"/>
            <a:ext cx="100552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dirty="0"/>
              <a:t>hive&gt; create table Stock(Date </a:t>
            </a:r>
            <a:r>
              <a:rPr lang="en-US" dirty="0" err="1"/>
              <a:t>string,Low</a:t>
            </a:r>
            <a:r>
              <a:rPr lang="en-US" dirty="0"/>
              <a:t> </a:t>
            </a:r>
            <a:r>
              <a:rPr lang="en-US" dirty="0" err="1"/>
              <a:t>float,Open</a:t>
            </a:r>
            <a:r>
              <a:rPr lang="en-US" dirty="0"/>
              <a:t> </a:t>
            </a:r>
            <a:r>
              <a:rPr lang="en-US" dirty="0" err="1"/>
              <a:t>float,Volume</a:t>
            </a:r>
            <a:r>
              <a:rPr lang="en-US" dirty="0"/>
              <a:t> </a:t>
            </a:r>
            <a:r>
              <a:rPr lang="en-US" dirty="0" err="1"/>
              <a:t>int,High</a:t>
            </a:r>
            <a:r>
              <a:rPr lang="en-US" dirty="0"/>
              <a:t> </a:t>
            </a:r>
            <a:r>
              <a:rPr lang="en-US" dirty="0" err="1"/>
              <a:t>float,Close</a:t>
            </a:r>
            <a:r>
              <a:rPr lang="en-US" dirty="0"/>
              <a:t> </a:t>
            </a:r>
            <a:r>
              <a:rPr lang="en-US" dirty="0" err="1"/>
              <a:t>float,Adjusted_close</a:t>
            </a:r>
            <a:r>
              <a:rPr lang="en-US" dirty="0"/>
              <a:t> float) partitioned by(</a:t>
            </a:r>
            <a:r>
              <a:rPr lang="en-US" dirty="0" err="1"/>
              <a:t>Stock_Name</a:t>
            </a:r>
            <a:r>
              <a:rPr lang="en-US" dirty="0"/>
              <a:t> string) clustered by(Date) into 3 buckets row format delimited fields terminated by ' ‘;</a:t>
            </a:r>
          </a:p>
          <a:p>
            <a:pPr lvl="0"/>
            <a:endParaRPr lang="en-US" dirty="0"/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dirty="0"/>
              <a:t>hive&gt; Set </a:t>
            </a:r>
            <a:r>
              <a:rPr lang="en-US" dirty="0" err="1"/>
              <a:t>hive.enforce.bucketing</a:t>
            </a:r>
            <a:r>
              <a:rPr lang="en-US" dirty="0"/>
              <a:t>=true;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dirty="0"/>
              <a:t>hive&gt; Set </a:t>
            </a:r>
            <a:r>
              <a:rPr lang="en-US" dirty="0" err="1"/>
              <a:t>hive.dynamic.partition</a:t>
            </a:r>
            <a:r>
              <a:rPr lang="en-US" dirty="0"/>
              <a:t>=true;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dirty="0"/>
              <a:t>hive&gt; set </a:t>
            </a:r>
            <a:r>
              <a:rPr lang="en-US" dirty="0" err="1"/>
              <a:t>hive.exec.dynamic.partition.mode</a:t>
            </a:r>
            <a:r>
              <a:rPr lang="en-US" dirty="0"/>
              <a:t>=</a:t>
            </a:r>
            <a:r>
              <a:rPr lang="en-US" dirty="0" err="1"/>
              <a:t>nonstrict</a:t>
            </a:r>
            <a:r>
              <a:rPr lang="en-US" dirty="0"/>
              <a:t>;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dirty="0"/>
              <a:t>hive&gt; set </a:t>
            </a:r>
            <a:r>
              <a:rPr lang="en-US" dirty="0" err="1"/>
              <a:t>hive.exec.max.dynamic.partitions.pernode</a:t>
            </a:r>
            <a:r>
              <a:rPr lang="en-US" dirty="0"/>
              <a:t>=8000;</a:t>
            </a:r>
          </a:p>
          <a:p>
            <a:pPr lvl="0"/>
            <a:endParaRPr lang="en-US" dirty="0"/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dirty="0"/>
              <a:t>hive&gt; insert overwrite table Stock partition(</a:t>
            </a:r>
            <a:r>
              <a:rPr lang="en-US" dirty="0" err="1"/>
              <a:t>Stock_Name</a:t>
            </a:r>
            <a:r>
              <a:rPr lang="en-US" dirty="0"/>
              <a:t>) select </a:t>
            </a:r>
            <a:r>
              <a:rPr lang="en-US" dirty="0" err="1"/>
              <a:t>Date,Low,Open,Volume,High,Close,Adjusted_close,Stock_Name</a:t>
            </a:r>
            <a:r>
              <a:rPr lang="en-US" dirty="0"/>
              <a:t> from </a:t>
            </a:r>
            <a:r>
              <a:rPr lang="en-US" dirty="0" err="1"/>
              <a:t>Stock_Data</a:t>
            </a:r>
            <a:r>
              <a:rPr lang="en-US" dirty="0"/>
              <a:t>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11F618-76E2-4082-A0B5-6753DA49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644" y="63530"/>
            <a:ext cx="1382356" cy="691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5E215-8976-4BD9-91E6-54FA862BE9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38" y="4751289"/>
            <a:ext cx="8905187" cy="18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37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D61E15-9BD7-44F8-899E-388E5A25D1EE}"/>
              </a:ext>
            </a:extLst>
          </p:cNvPr>
          <p:cNvSpPr txBox="1">
            <a:spLocks/>
          </p:cNvSpPr>
          <p:nvPr/>
        </p:nvSpPr>
        <p:spPr>
          <a:xfrm>
            <a:off x="3463827" y="120406"/>
            <a:ext cx="5453930" cy="590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002060"/>
                </a:solidFill>
              </a:rPr>
              <a:t>Problem Statements : -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11F618-76E2-4082-A0B5-6753DA49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33" y="9100"/>
            <a:ext cx="1812967" cy="9064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8A8A49-F2A2-4584-8FB0-5EFEE047E029}"/>
              </a:ext>
            </a:extLst>
          </p:cNvPr>
          <p:cNvSpPr/>
          <p:nvPr/>
        </p:nvSpPr>
        <p:spPr>
          <a:xfrm>
            <a:off x="1740815" y="2439907"/>
            <a:ext cx="440563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------&gt; External table creation:  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2632B-285F-469E-BC88-B5C62A04B531}"/>
              </a:ext>
            </a:extLst>
          </p:cNvPr>
          <p:cNvSpPr/>
          <p:nvPr/>
        </p:nvSpPr>
        <p:spPr>
          <a:xfrm>
            <a:off x="1662783" y="3205212"/>
            <a:ext cx="9677662" cy="68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Hive&gt; create external table Que1(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Stock_Name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string,Date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string,Percentage_change</a:t>
            </a:r>
            <a:r>
              <a:rPr lang="en-US" dirty="0">
                <a:solidFill>
                  <a:srgbClr val="595959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float) row format delimited fields terminated by ',' location '/user/hive/warehouse/Que1/result.txt';    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92D815-271C-4C6F-9490-5E606468F8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15" y="4075006"/>
            <a:ext cx="9034021" cy="7609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67BF4E-2992-4EA3-BABA-CA281C7C9A91}"/>
              </a:ext>
            </a:extLst>
          </p:cNvPr>
          <p:cNvSpPr/>
          <p:nvPr/>
        </p:nvSpPr>
        <p:spPr>
          <a:xfrm>
            <a:off x="1740815" y="1373928"/>
            <a:ext cx="8726079" cy="68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b="1" dirty="0">
                <a:solidFill>
                  <a:srgbClr val="604500"/>
                </a:solidFill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Write a Hive query to identify the top three dates that experienced the largest percentage change in stock price (from open to close) for every stock.</a:t>
            </a:r>
          </a:p>
        </p:txBody>
      </p:sp>
    </p:spTree>
    <p:extLst>
      <p:ext uri="{BB962C8B-B14F-4D97-AF65-F5344CB8AC3E}">
        <p14:creationId xmlns:p14="http://schemas.microsoft.com/office/powerpoint/2010/main" val="173124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4863</TotalTime>
  <Words>2080</Words>
  <Application>Microsoft Office PowerPoint</Application>
  <PresentationFormat>Widescreen</PresentationFormat>
  <Paragraphs>150</Paragraphs>
  <Slides>29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Bahnschrift Condensed</vt:lpstr>
      <vt:lpstr>Bahnschrift SemiBold SemiConden</vt:lpstr>
      <vt:lpstr>Calibri</vt:lpstr>
      <vt:lpstr>Constantia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108</cp:revision>
  <dcterms:created xsi:type="dcterms:W3CDTF">2022-12-05T10:10:22Z</dcterms:created>
  <dcterms:modified xsi:type="dcterms:W3CDTF">2023-07-21T11:54:20Z</dcterms:modified>
</cp:coreProperties>
</file>